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</a:t>
            </a:r>
            <a:r>
              <a:rPr b="0" lang="es-AR" sz="4400" spc="-1" strike="noStrike">
                <a:latin typeface="Arial"/>
              </a:rPr>
              <a:t>editar el </a:t>
            </a:r>
            <a:r>
              <a:rPr b="0" lang="es-AR" sz="4400" spc="-1" strike="noStrike">
                <a:latin typeface="Arial"/>
              </a:rPr>
              <a:t>formato del </a:t>
            </a:r>
            <a:r>
              <a:rPr b="0" lang="es-AR" sz="4400" spc="-1" strike="noStrike">
                <a:latin typeface="Arial"/>
              </a:rPr>
              <a:t>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editar el </a:t>
            </a:r>
            <a:r>
              <a:rPr b="0" lang="es-AR" sz="4400" spc="-1" strike="noStrike">
                <a:latin typeface="Arial"/>
              </a:rPr>
              <a:t>formato del texto de </a:t>
            </a:r>
            <a:r>
              <a:rPr b="0" lang="es-AR" sz="4400" spc="-1" strike="noStrike">
                <a:latin typeface="Arial"/>
              </a:rPr>
              <a:t>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44000" y="89280"/>
            <a:ext cx="5831280" cy="6694920"/>
          </a:xfrm>
          <a:prstGeom prst="rect">
            <a:avLst/>
          </a:prstGeom>
          <a:solidFill>
            <a:srgbClr val="1584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4968000" y="-72000"/>
            <a:ext cx="7861680" cy="68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432000" y="1750680"/>
            <a:ext cx="5390280" cy="24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AR" sz="2200" spc="588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María L. PÉREZ SAURA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88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Martín PIERANGELI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88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Marcelo M. RAPONI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88" strike="noStrike">
                <a:solidFill>
                  <a:srgbClr val="f2f2f2"/>
                </a:solidFill>
                <a:latin typeface="Avenir Next LT Pro Light"/>
                <a:ea typeface="DejaVu Sans"/>
              </a:rPr>
              <a:t>Javier C. RODRÍGUEZ</a:t>
            </a:r>
            <a:endParaRPr b="0" lang="es-AR" sz="2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015200" y="5112000"/>
            <a:ext cx="3614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588" strike="noStrike">
                <a:solidFill>
                  <a:srgbClr val="ffff00"/>
                </a:solidFill>
                <a:latin typeface="Avenir Next LT Pro Light"/>
                <a:ea typeface="DejaVu Sans"/>
              </a:rPr>
              <a:t>MACHINE LEARNING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588" strike="noStrike">
                <a:solidFill>
                  <a:srgbClr val="ffff00"/>
                </a:solidFill>
                <a:latin typeface="Avenir Next LT Pro Light"/>
                <a:ea typeface="DejaVu Sans"/>
              </a:rPr>
              <a:t>UNSAM 2021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80" name="Picture 4_0" descr=""/>
          <p:cNvPicPr/>
          <p:nvPr/>
        </p:nvPicPr>
        <p:blipFill>
          <a:blip r:embed="rId2"/>
          <a:stretch/>
        </p:blipFill>
        <p:spPr>
          <a:xfrm flipH="1">
            <a:off x="7198200" y="2785680"/>
            <a:ext cx="3674160" cy="318924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6912000" y="496440"/>
            <a:ext cx="4004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600" spc="287" strike="noStrike">
                <a:solidFill>
                  <a:srgbClr val="d9d9d9"/>
                </a:solidFill>
                <a:latin typeface="Avenir Next LT Pro Light"/>
                <a:ea typeface="DejaVu Sans"/>
              </a:rPr>
              <a:t>HEART FAILURE PREDICTION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251640" y="354240"/>
            <a:ext cx="528408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1988" strike="noStrike">
                <a:solidFill>
                  <a:srgbClr val="e8f2a1"/>
                </a:solidFill>
                <a:latin typeface="DejaVu Serif"/>
                <a:ea typeface="DejaVu Sans"/>
              </a:rPr>
              <a:t>COGNITO</a:t>
            </a:r>
            <a:endParaRPr b="0" lang="es-A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261480" y="34200"/>
            <a:ext cx="5886360" cy="321408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rcRect l="1141" t="0" r="2855" b="2230"/>
          <a:stretch/>
        </p:blipFill>
        <p:spPr>
          <a:xfrm>
            <a:off x="144000" y="25560"/>
            <a:ext cx="6047280" cy="31672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584000" y="3384000"/>
            <a:ext cx="8184960" cy="349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60000" y="144000"/>
            <a:ext cx="2869560" cy="21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Support Vector Machine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probability=True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gamma=0.61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C=0.85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229920" y="692640"/>
            <a:ext cx="4409280" cy="19710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8280000" y="360000"/>
            <a:ext cx="3180600" cy="26092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88000" y="3384000"/>
            <a:ext cx="5724720" cy="311472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6768000" y="6480000"/>
            <a:ext cx="20430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200" spc="-1" strike="noStrike">
                <a:latin typeface="Arial"/>
              </a:rPr>
              <a:t>svm_grilla.best_estimator_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8957880" y="6463440"/>
            <a:ext cx="306576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200" spc="-1" strike="noStrike">
                <a:highlight>
                  <a:srgbClr val="ffff00"/>
                </a:highlight>
                <a:latin typeface="Arial"/>
              </a:rPr>
              <a:t>{'C': 0.727895384398315, 'gamma': 1.0}</a:t>
            </a:r>
            <a:endParaRPr b="0" lang="es-AR" sz="1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6120000" y="3024000"/>
            <a:ext cx="5759640" cy="3167640"/>
          </a:xfrm>
          <a:prstGeom prst="rect">
            <a:avLst/>
          </a:prstGeom>
          <a:ln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6997680" y="6984000"/>
            <a:ext cx="43059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000" spc="-1" strike="noStrike">
                <a:solidFill>
                  <a:srgbClr val="c9211e"/>
                </a:solidFill>
                <a:latin typeface="Arial"/>
              </a:rPr>
              <a:t>## BEST PARAMS =&gt; C = 0.85, Gamma = 0.61 -&gt; Recall = 0.872+/-0.075</a:t>
            </a:r>
            <a:endParaRPr b="0" lang="es-AR" sz="1000" spc="-1" strike="noStrike">
              <a:latin typeface="Arial"/>
            </a:endParaRPr>
          </a:p>
        </p:txBody>
      </p:sp>
      <p:sp>
        <p:nvSpPr>
          <p:cNvPr id="130" name="CustomShape 5"/>
          <p:cNvSpPr/>
          <p:nvPr/>
        </p:nvSpPr>
        <p:spPr>
          <a:xfrm>
            <a:off x="4752000" y="6624000"/>
            <a:ext cx="201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PORQUE SON DIFERENTES???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32000" y="3909960"/>
            <a:ext cx="3311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Random Forest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n_estimators=400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min_impurity_decrease=2e-4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45720" y="78480"/>
            <a:ext cx="8521920" cy="359316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816000" y="4374360"/>
            <a:ext cx="4457160" cy="19612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8765640" y="3957480"/>
            <a:ext cx="3114000" cy="266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24920" y="162360"/>
            <a:ext cx="5562720" cy="30924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6048000" y="288000"/>
            <a:ext cx="5514120" cy="28756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757160" y="3456000"/>
            <a:ext cx="8034480" cy="341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88000" y="205920"/>
            <a:ext cx="4391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ADA Boosting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base_estimator=DecisionTreeClassifier()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learning_rate=0.2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752000" y="432000"/>
            <a:ext cx="4134960" cy="19270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9183960" y="360000"/>
            <a:ext cx="3009240" cy="256140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264600" y="3384000"/>
            <a:ext cx="5495040" cy="28756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5917320" y="3168000"/>
            <a:ext cx="6106320" cy="332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60000" y="4392000"/>
            <a:ext cx="2869560" cy="21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Gradient Boosting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use_label_encoder=Falseobjective='binary:hinge'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learning_rate=0.05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n_estimators=500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296000" y="214560"/>
            <a:ext cx="8783640" cy="37450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3405600" y="4665240"/>
            <a:ext cx="4514040" cy="17424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8455320" y="4126320"/>
            <a:ext cx="3056760" cy="265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60000" y="4392000"/>
            <a:ext cx="2869560" cy="21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Voting Hard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use_label_encoder=Falseobjective='binary:hinge'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learning_rate=0.05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n_estimators=500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72000" y="234000"/>
            <a:ext cx="7847640" cy="329364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7992000" y="576000"/>
            <a:ext cx="4175640" cy="24984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3384000" y="4523400"/>
            <a:ext cx="4514040" cy="202824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4"/>
          <a:stretch/>
        </p:blipFill>
        <p:spPr>
          <a:xfrm>
            <a:off x="8352000" y="4032000"/>
            <a:ext cx="2990160" cy="254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70080" y="144000"/>
            <a:ext cx="2869560" cy="21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Voting Soft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use_label_encoder=Falseobjective='binary:hinge'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learning_rate=0.05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n_estimators=500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72000" y="3240000"/>
            <a:ext cx="5763240" cy="3211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617280" y="216000"/>
            <a:ext cx="4590360" cy="21423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8612280" y="174240"/>
            <a:ext cx="3123360" cy="25614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6048000" y="3251160"/>
            <a:ext cx="6098040" cy="330048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8928000" y="2952000"/>
            <a:ext cx="12470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Voting soft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2304000" y="2821320"/>
            <a:ext cx="151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Voting hard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88000" y="144000"/>
            <a:ext cx="286956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Red Neuronal Simple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16000" y="554760"/>
            <a:ext cx="5190480" cy="15328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6048000" y="144000"/>
            <a:ext cx="5460840" cy="34848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216000" y="2313000"/>
            <a:ext cx="4265280" cy="28706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5050440" y="4191120"/>
            <a:ext cx="3733200" cy="25045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5400000" y="3934800"/>
            <a:ext cx="2999520" cy="3042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6"/>
          <a:stretch/>
        </p:blipFill>
        <p:spPr>
          <a:xfrm>
            <a:off x="8909640" y="4018680"/>
            <a:ext cx="3114000" cy="253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48000" y="504000"/>
            <a:ext cx="1058364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Habría que agregar una figura con todas las curva ROC (de todos los modelos), idem con PR.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Tal vez una tabla con los resultados de las métricas pueda ser interesante.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Tengo en duda algunas ROC y PR, las de los perceptrones y la de Voting hard y soft..  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11640" y="6424560"/>
            <a:ext cx="11023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600" spc="287" strike="noStrike">
                <a:solidFill>
                  <a:srgbClr val="ffffff"/>
                </a:solidFill>
                <a:latin typeface="Avenir Next LT Pro Light"/>
                <a:ea typeface="DejaVu Sans"/>
              </a:rPr>
              <a:t>Fuente: </a:t>
            </a:r>
            <a:r>
              <a:rPr b="0" lang="es-AR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https://www.kaggle.com/andrewmvd/heart-failure-clinical-data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52240" y="1262880"/>
            <a:ext cx="1154304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BINARIAS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anaemia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Disminución de glóbulos rojos o hemoglobina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sex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Mujer u hombre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smoking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fuma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diabetes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 diabetes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high_blood_pressure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 hipertensión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CONTINUAS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age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Edad del paciente  (años)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creatinine_phosphokinase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enzimas CPK en sangre (mcg/L)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Porcentaje de sangre eyectada del corazón por contracción (%)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Plaquetas en sangre (kiloplatelets/mL)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creatinina sérica en sangre (mg/dL)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sodio sérica en sangre (mEq/L)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time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Periodo de seguimiento (días)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TARGET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DEATH_EVENT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falleció durante el periodo de seguimiento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759600" y="166320"/>
            <a:ext cx="10671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588" strike="noStrike">
                <a:solidFill>
                  <a:srgbClr val="ffffff"/>
                </a:solidFill>
                <a:latin typeface="Avenir Next LT Pro Light"/>
                <a:ea typeface="DejaVu Sans"/>
              </a:rPr>
              <a:t>DATASET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 </a:t>
            </a: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299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PACIENTES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12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FEATURES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TARGET </a:t>
            </a:r>
            <a:endParaRPr b="0" lang="es-A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7640" y="108000"/>
            <a:ext cx="10511640" cy="70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ffff00"/>
                </a:solidFill>
                <a:latin typeface="Avenir Next LT Pro Light"/>
                <a:ea typeface="DejaVu Sans"/>
              </a:rPr>
              <a:t>PROBLEMA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propuso aplicar diferentes modelos de clasificación para inferir si el paciente muere o no.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PERCEPTRON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LOGISTIC REGRESSION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DECISION TREE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RANDOM FOREST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SUPPORT VECTOR MACHINES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ADABOOST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VOTING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7" strike="noStrike">
                <a:solidFill>
                  <a:srgbClr val="70ad47"/>
                </a:solidFill>
                <a:latin typeface="Avenir Next LT Pro Light"/>
                <a:ea typeface="DejaVu Sans"/>
              </a:rPr>
              <a:t>MULTI-LAYERS NETWORK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287" strike="noStrike">
                <a:solidFill>
                  <a:srgbClr val="ffff00"/>
                </a:solidFill>
                <a:latin typeface="Avenir Next LT Pro Light"/>
                <a:ea typeface="DejaVu Sans"/>
              </a:rPr>
              <a:t>SELECCIÓN DE LOS FEATURES MÁS SIGNIFICATIVOS 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realizó un EDA para determinar cuales features son los más relevantes para ser utilizados en la tarea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08240" y="65880"/>
            <a:ext cx="11687040" cy="48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reatinine_phosphokinase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581.8 mcg/L (valor normal &lt;120 )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en pacientes con AC o Pericarditis posterior a un AC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38%  (valor mínimo crítico = 41%)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La disminución puede deberse a un AC o Alta Presión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1.4 mg/dL </a:t>
            </a:r>
            <a:r>
              <a:rPr b="0" lang="en-US" sz="1800" spc="-1" strike="noStrike">
                <a:solidFill>
                  <a:srgbClr val="70ad47"/>
                </a:solidFill>
                <a:latin typeface="Avenir Next LT Pro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(valor normal: mujeres &lt; 1.1, hombres &lt; 1.3)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indican problemas renales, muy relacionado con la presión y el corazón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136.7 mEq/L (valores normales 135-140)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98k/mL (valor mínimo normal = 150)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En general, los valores están por fuera de lo normal lo que indica que los pacientes sufren definitivamente complicaciones relacionadas.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Las condiciones de base tienen poca relevancia pero la probabilidad de muerte aumenta con la simultaneidad.</a:t>
            </a:r>
            <a:endParaRPr b="0" lang="es-AR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</p:txBody>
      </p:sp>
      <p:pic>
        <p:nvPicPr>
          <p:cNvPr id="88" name="Picture 12_0" descr=""/>
          <p:cNvPicPr/>
          <p:nvPr/>
        </p:nvPicPr>
        <p:blipFill>
          <a:blip r:embed="rId2"/>
          <a:srcRect l="18638" t="46205" r="44856" b="35997"/>
          <a:stretch/>
        </p:blipFill>
        <p:spPr>
          <a:xfrm>
            <a:off x="2217240" y="4791240"/>
            <a:ext cx="7357680" cy="20116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079080" y="4782240"/>
            <a:ext cx="551880" cy="101340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5253480" y="4775400"/>
            <a:ext cx="551880" cy="166608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6882480" y="4776840"/>
            <a:ext cx="551880" cy="166608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9023400" y="4769640"/>
            <a:ext cx="551880" cy="111816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59640" y="78120"/>
            <a:ext cx="1094256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utilizó Pandas para leer el dataset seleccionado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realizó un análisis exploratorio de los datos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43640" y="1332000"/>
            <a:ext cx="11688120" cy="269280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5111640" y="1044000"/>
            <a:ext cx="21747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DejaVu Sans"/>
              </a:rPr>
              <a:t>SOBREVIVIENTES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276160" y="3937680"/>
            <a:ext cx="15883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highlight>
                  <a:srgbClr val="ff8000"/>
                </a:highlight>
                <a:latin typeface="Arial"/>
                <a:ea typeface="DejaVu Sans"/>
              </a:rPr>
              <a:t>FALLECIDOS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87640" y="4233600"/>
            <a:ext cx="11374920" cy="260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50360" y="365760"/>
            <a:ext cx="11429280" cy="31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Luego del split de datos realizado por los docentes, trabajamos con el training set (80% del dataset original)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De todos los 12 features nos quedamos con los 6 más relevantes: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age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creatinine_phosphokinase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ejection_fraction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plateles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serum_creatinine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serum_sodium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 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32000" y="3275640"/>
            <a:ext cx="11375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Estandarizamos los datos usando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StandardScaler()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Cómo tenemos un desbalance de clases (163 vs 76), aplicamos la función SMOTE para equilibrar el número de instancias de cada clase (163 vs 163)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2592360" y="4555440"/>
            <a:ext cx="5831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s-AR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from imblearn.over_sampling import SMOTE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2232000" y="4932000"/>
            <a:ext cx="73436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400" spc="-1" strike="noStrike">
                <a:latin typeface="Arial"/>
              </a:rPr>
              <a:t>feat_train, targ_train = SMOTE(random_state=420).fit_resample(feat_train, targ_train)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360000" y="5397840"/>
            <a:ext cx="11375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Definimos la métrica a utilizar: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recall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Queremos pocos FN, es decir pacientes que decimos que NO tienen riesgo pero SI lo tienen en realidad.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144000"/>
            <a:ext cx="3383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highlight>
                  <a:srgbClr val="ffff00"/>
                </a:highlight>
                <a:latin typeface="Arial"/>
              </a:rPr>
              <a:t>Determinamos una BASELINE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170520" y="784800"/>
            <a:ext cx="4533120" cy="209484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8280000" y="457920"/>
            <a:ext cx="3311640" cy="271440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72000" y="3611160"/>
            <a:ext cx="3695040" cy="25804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3930120" y="3312000"/>
            <a:ext cx="8021520" cy="315720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323640" y="720000"/>
            <a:ext cx="2412000" cy="21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Perceptron 1: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fit_intercept=False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max_iter=40000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42080" y="72000"/>
            <a:ext cx="2869560" cy="26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Perceptron 2: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fit_intercept=False max_iter=40000 penalty="l2"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random_state=420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alpha=1e-5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eta0=0.05 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952000" y="664200"/>
            <a:ext cx="4609440" cy="19994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8155800" y="216000"/>
            <a:ext cx="3075840" cy="25614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72000" y="3732120"/>
            <a:ext cx="5485680" cy="28281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/>
        </p:blipFill>
        <p:spPr>
          <a:xfrm>
            <a:off x="5820480" y="3456000"/>
            <a:ext cx="6067800" cy="32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08000" y="360000"/>
            <a:ext cx="3752280" cy="25423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909960" y="288000"/>
            <a:ext cx="8185680" cy="302112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432000" y="3528000"/>
            <a:ext cx="2869560" cy="21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Logistic Regression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 u="sng">
                <a:solidFill>
                  <a:srgbClr val="c9211e"/>
                </a:solidFill>
                <a:uFillTx/>
                <a:latin typeface="Arial"/>
              </a:rPr>
              <a:t>Parámetros: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fit_intercept=False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dual=False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</a:rPr>
              <a:t>max_iter=40000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</a:rPr>
              <a:t>C=2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241800" y="4211280"/>
            <a:ext cx="4523760" cy="19803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8314200" y="3827160"/>
            <a:ext cx="3123360" cy="258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</TotalTime>
  <Application>LibreOffice/6.4.7.2$Linux_X86_64 LibreOffice_project/40$Build-2</Application>
  <Words>462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2021-09-02T01:38:18Z</dcterms:created>
  <dc:creator>Pier</dc:creator>
  <dc:description/>
  <dc:language>es-AR</dc:language>
  <cp:lastModifiedBy/>
  <dcterms:modified xsi:type="dcterms:W3CDTF">2021-11-13T02:18:04Z</dcterms:modified>
  <cp:revision>45</cp:revision>
  <dc:subject/>
  <dc:title>COGNITO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